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2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61"/>
    <p:restoredTop sz="94690"/>
  </p:normalViewPr>
  <p:slideViewPr>
    <p:cSldViewPr snapToGrid="0">
      <p:cViewPr>
        <p:scale>
          <a:sx n="120" d="100"/>
          <a:sy n="120" d="100"/>
        </p:scale>
        <p:origin x="280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Applications/Developer/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Applications/Developer/Resul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Asthama Patient Count</a:t>
            </a:r>
            <a:br>
              <a:rPr lang="en-US"/>
            </a:br>
            <a:r>
              <a:rPr lang="en-US" sz="1100"/>
              <a:t>(in top 2 post codes)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sheet1!$I$35</c:f>
              <c:strCache>
                <c:ptCount val="1"/>
                <c:pt idx="0">
                  <c:v>Average of Age</c:v>
                </c:pt>
              </c:strCache>
            </c:strRef>
          </c:tx>
          <c:spPr>
            <a:pattFill prst="narHorz">
              <a:fgClr>
                <a:schemeClr val="accent5"/>
              </a:fgClr>
              <a:bgClr>
                <a:schemeClr val="accent5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5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sheet1!$H$36:$H$39</c:f>
              <c:strCache>
                <c:ptCount val="4"/>
                <c:pt idx="0">
                  <c:v>Female</c:v>
                </c:pt>
                <c:pt idx="1">
                  <c:v>Indeterminate</c:v>
                </c:pt>
                <c:pt idx="2">
                  <c:v>Male</c:v>
                </c:pt>
                <c:pt idx="3">
                  <c:v>Unknown</c:v>
                </c:pt>
              </c:strCache>
            </c:strRef>
          </c:cat>
          <c:val>
            <c:numRef>
              <c:f>sheet1!$I$36:$I$39</c:f>
              <c:numCache>
                <c:formatCode>General</c:formatCode>
                <c:ptCount val="4"/>
                <c:pt idx="0">
                  <c:v>1.375</c:v>
                </c:pt>
                <c:pt idx="1">
                  <c:v>1</c:v>
                </c:pt>
                <c:pt idx="2">
                  <c:v>1.5</c:v>
                </c:pt>
                <c:pt idx="3">
                  <c:v>1.25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35-8941-B6C3-16DDE8BA65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1885186704"/>
        <c:axId val="1885188976"/>
      </c:barChart>
      <c:catAx>
        <c:axId val="1885186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5188976"/>
        <c:crosses val="autoZero"/>
        <c:auto val="1"/>
        <c:lblAlgn val="ctr"/>
        <c:lblOffset val="100"/>
        <c:noMultiLvlLbl val="0"/>
      </c:catAx>
      <c:valAx>
        <c:axId val="18851889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5186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sheet1!$I$35</c:f>
              <c:strCache>
                <c:ptCount val="1"/>
                <c:pt idx="0">
                  <c:v>Average of Age</c:v>
                </c:pt>
              </c:strCache>
            </c:strRef>
          </c:tx>
          <c:spPr>
            <a:pattFill prst="narHorz">
              <a:fgClr>
                <a:schemeClr val="accent5"/>
              </a:fgClr>
              <a:bgClr>
                <a:schemeClr val="accent5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5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sheet1!$H$36:$H$39</c:f>
              <c:strCache>
                <c:ptCount val="4"/>
                <c:pt idx="0">
                  <c:v>Female</c:v>
                </c:pt>
                <c:pt idx="1">
                  <c:v>Indeterminate</c:v>
                </c:pt>
                <c:pt idx="2">
                  <c:v>Male</c:v>
                </c:pt>
                <c:pt idx="3">
                  <c:v>Unknown</c:v>
                </c:pt>
              </c:strCache>
            </c:strRef>
          </c:cat>
          <c:val>
            <c:numRef>
              <c:f>sheet1!$I$36:$I$39</c:f>
              <c:numCache>
                <c:formatCode>General</c:formatCode>
                <c:ptCount val="4"/>
                <c:pt idx="0">
                  <c:v>1.375</c:v>
                </c:pt>
                <c:pt idx="1">
                  <c:v>1</c:v>
                </c:pt>
                <c:pt idx="2">
                  <c:v>1.5</c:v>
                </c:pt>
                <c:pt idx="3">
                  <c:v>1.25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E4-0F45-8B13-D6F2C4DDE1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1885186704"/>
        <c:axId val="1885188976"/>
      </c:barChart>
      <c:catAx>
        <c:axId val="1885186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5188976"/>
        <c:crosses val="autoZero"/>
        <c:auto val="1"/>
        <c:lblAlgn val="ctr"/>
        <c:lblOffset val="100"/>
        <c:noMultiLvlLbl val="0"/>
      </c:catAx>
      <c:valAx>
        <c:axId val="18851889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5186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2/4/24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493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545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418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572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37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247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287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036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857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13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1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536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Different Hand Drawn Graphs">
            <a:extLst>
              <a:ext uri="{FF2B5EF4-FFF2-40B4-BE49-F238E27FC236}">
                <a16:creationId xmlns:a16="http://schemas.microsoft.com/office/drawing/2014/main" id="{C4BF5FE7-D23A-C272-CC0C-0C8954BB6E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1" b="1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755205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49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54A587-4F0D-BF6A-FD96-C76D8FD7CC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68808" y="1247140"/>
            <a:ext cx="4650160" cy="3450844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Data Analysis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482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B0F1BB-9CE3-5A44-AF39-56D96BA1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88542" y="4101177"/>
            <a:ext cx="1373567" cy="2756824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C381460-CB75-6044-A945-30251B1AE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88543" y="5476671"/>
            <a:ext cx="2770698" cy="138132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5CE566-A0BD-05D7-285F-C6A32037191A}"/>
              </a:ext>
            </a:extLst>
          </p:cNvPr>
          <p:cNvSpPr txBox="1">
            <a:spLocks/>
          </p:cNvSpPr>
          <p:nvPr/>
        </p:nvSpPr>
        <p:spPr>
          <a:xfrm>
            <a:off x="686783" y="472879"/>
            <a:ext cx="6115110" cy="7387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Preliminary Observations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70299F8-E9E5-8C86-7B18-0572B3BEC756}"/>
              </a:ext>
            </a:extLst>
          </p:cNvPr>
          <p:cNvGrpSpPr/>
          <p:nvPr/>
        </p:nvGrpSpPr>
        <p:grpSpPr>
          <a:xfrm>
            <a:off x="428513" y="637254"/>
            <a:ext cx="6308042" cy="2791742"/>
            <a:chOff x="1951576" y="838874"/>
            <a:chExt cx="4083079" cy="176604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B987828-25A2-C61A-47E4-858E60957991}"/>
                </a:ext>
              </a:extLst>
            </p:cNvPr>
            <p:cNvSpPr/>
            <p:nvPr/>
          </p:nvSpPr>
          <p:spPr>
            <a:xfrm>
              <a:off x="1951576" y="915241"/>
              <a:ext cx="4083079" cy="1689676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3190A8E-06AD-8CBE-B4B7-56884C8499C2}"/>
                </a:ext>
              </a:extLst>
            </p:cNvPr>
            <p:cNvSpPr txBox="1"/>
            <p:nvPr/>
          </p:nvSpPr>
          <p:spPr>
            <a:xfrm>
              <a:off x="1951576" y="838874"/>
              <a:ext cx="4083079" cy="16896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8824" tIns="178824" rIns="178824" bIns="178824" numCol="1" spcCol="1270" anchor="ctr" anchorCtr="0">
              <a:noAutofit/>
            </a:bodyPr>
            <a:lstStyle/>
            <a:p>
              <a:pPr marL="342900" indent="-342900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US" sz="2000" kern="1200" dirty="0"/>
                <a:t>There are 774 patients diagnosed with Asthma.</a:t>
              </a:r>
            </a:p>
            <a:p>
              <a:pPr marL="342900" indent="-342900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en-US" sz="2000" dirty="0"/>
                <a:t>Post Code LS99 9ZZ is the top choice on basis of patient counts with 17 patients - suitable to invite patients to take part in local research study.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D387268-5123-344B-2A09-D60F989F5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3161" y="3953895"/>
            <a:ext cx="7180236" cy="2771580"/>
          </a:xfrm>
        </p:spPr>
        <p:txBody>
          <a:bodyPr>
            <a:normAutofit/>
          </a:bodyPr>
          <a:lstStyle/>
          <a:p>
            <a:r>
              <a:rPr lang="en-US" sz="2000" dirty="0"/>
              <a:t>Observed data mismatch in ‘SNOMED Concept ID’ column. </a:t>
            </a:r>
          </a:p>
          <a:p>
            <a:r>
              <a:rPr lang="en-US" sz="2000" dirty="0"/>
              <a:t>Data filtered for medicines (Formoterol Fumarate, Salmeterol Xinafoate, Vilanterol, Indacaterol, </a:t>
            </a:r>
            <a:r>
              <a:rPr lang="en-US" sz="2000" dirty="0" err="1"/>
              <a:t>Olodaterol</a:t>
            </a:r>
            <a:r>
              <a:rPr lang="en-US" sz="2000" dirty="0"/>
              <a:t>) by their name from ‘</a:t>
            </a:r>
            <a:r>
              <a:rPr lang="en-US" sz="2000" dirty="0" err="1"/>
              <a:t>emis_original_term</a:t>
            </a:r>
            <a:r>
              <a:rPr lang="en-US" sz="2000" dirty="0"/>
              <a:t>’ column where these were the prescribed medicines or ingredients therein.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33F501A-123C-4162-817A-BBABA452A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2415" y="3194997"/>
            <a:ext cx="6881728" cy="808359"/>
          </a:xfrm>
        </p:spPr>
        <p:txBody>
          <a:bodyPr>
            <a:normAutofit/>
          </a:bodyPr>
          <a:lstStyle/>
          <a:p>
            <a:r>
              <a:rPr lang="en-US" sz="3600" dirty="0"/>
              <a:t>Medication Data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61BDAA-F834-1780-4A1C-689B766CE17D}"/>
              </a:ext>
            </a:extLst>
          </p:cNvPr>
          <p:cNvSpPr txBox="1"/>
          <p:nvPr/>
        </p:nvSpPr>
        <p:spPr>
          <a:xfrm>
            <a:off x="7962516" y="913827"/>
            <a:ext cx="3065812" cy="923330"/>
          </a:xfrm>
          <a:prstGeom prst="rect">
            <a:avLst/>
          </a:prstGeom>
          <a:noFill/>
          <a:ln>
            <a:solidFill>
              <a:schemeClr val="accent1">
                <a:alpha val="55429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0" i="0" strike="noStrike" baseline="0" dirty="0">
                <a:latin typeface="Calibri" panose="020F0502020204030204" pitchFamily="34" charset="0"/>
              </a:rPr>
              <a:t>      </a:t>
            </a:r>
            <a:r>
              <a:rPr lang="en-US" b="0" i="0" u="sng" strike="noStrike" baseline="0" dirty="0">
                <a:latin typeface="Calibri" panose="020F0502020204030204" pitchFamily="34" charset="0"/>
              </a:rPr>
              <a:t>Patient Data Insights</a:t>
            </a:r>
            <a:endParaRPr lang="en-US" b="0" i="0" u="none" strike="noStrike" baseline="0" dirty="0">
              <a:latin typeface="Calibri" panose="020F0502020204030204" pitchFamily="34" charset="0"/>
            </a:endParaRPr>
          </a:p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Total Patient Count.          4,543</a:t>
            </a:r>
          </a:p>
          <a:p>
            <a:r>
              <a:rPr lang="en-US" b="0" i="0" u="none" strike="noStrike" baseline="0" dirty="0">
                <a:latin typeface="Calibri" panose="020F0502020204030204" pitchFamily="34" charset="0"/>
              </a:rPr>
              <a:t>Asthma and simil</a:t>
            </a:r>
            <a:r>
              <a:rPr lang="en-US" dirty="0">
                <a:latin typeface="Calibri" panose="020F0502020204030204" pitchFamily="34" charset="0"/>
              </a:rPr>
              <a:t>ar</a:t>
            </a:r>
            <a:r>
              <a:rPr lang="en-US" b="0" i="0" u="none" strike="noStrike" baseline="0" dirty="0">
                <a:latin typeface="Calibri" panose="020F0502020204030204" pitchFamily="34" charset="0"/>
              </a:rPr>
              <a:t>              774 </a:t>
            </a:r>
          </a:p>
        </p:txBody>
      </p:sp>
    </p:spTree>
    <p:extLst>
      <p:ext uri="{BB962C8B-B14F-4D97-AF65-F5344CB8AC3E}">
        <p14:creationId xmlns:p14="http://schemas.microsoft.com/office/powerpoint/2010/main" val="3391407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7102F-0DED-96AC-9D81-8499BDC65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9EC3D138-7AAB-B5ED-D702-74EFFE7F3763}"/>
              </a:ext>
            </a:extLst>
          </p:cNvPr>
          <p:cNvSpPr txBox="1">
            <a:spLocks/>
          </p:cNvSpPr>
          <p:nvPr/>
        </p:nvSpPr>
        <p:spPr>
          <a:xfrm>
            <a:off x="686783" y="472878"/>
            <a:ext cx="6115110" cy="9136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Demographic Breakdown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DEA3D75-240A-A704-8F14-DBD903CBD14D}"/>
              </a:ext>
            </a:extLst>
          </p:cNvPr>
          <p:cNvGrpSpPr/>
          <p:nvPr/>
        </p:nvGrpSpPr>
        <p:grpSpPr>
          <a:xfrm>
            <a:off x="590317" y="2204933"/>
            <a:ext cx="6308042" cy="2791742"/>
            <a:chOff x="1951576" y="838874"/>
            <a:chExt cx="4083079" cy="176604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47F83E2-46B9-46CD-0E1A-161992990D7C}"/>
                </a:ext>
              </a:extLst>
            </p:cNvPr>
            <p:cNvSpPr/>
            <p:nvPr/>
          </p:nvSpPr>
          <p:spPr>
            <a:xfrm>
              <a:off x="1951576" y="915241"/>
              <a:ext cx="4083079" cy="1689676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18CAA3B-C9FF-085E-185F-5DFA5FDA5AE1}"/>
                </a:ext>
              </a:extLst>
            </p:cNvPr>
            <p:cNvSpPr txBox="1"/>
            <p:nvPr/>
          </p:nvSpPr>
          <p:spPr>
            <a:xfrm>
              <a:off x="1951576" y="838874"/>
              <a:ext cx="4083079" cy="16896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8824" tIns="178824" rIns="178824" bIns="178824" numCol="1" spcCol="1270" anchor="ctr" anchorCtr="0">
              <a:noAutofit/>
            </a:bodyPr>
            <a:lstStyle/>
            <a:p>
              <a:pPr>
                <a:lnSpc>
                  <a:spcPct val="100000"/>
                </a:lnSpc>
              </a:pPr>
              <a:r>
                <a:rPr lang="en-US" sz="2000" dirty="0"/>
                <a:t>Final list of 19 patients that can be invited to be part of the study.</a:t>
              </a:r>
            </a:p>
            <a:p>
              <a:pPr>
                <a:lnSpc>
                  <a:spcPct val="100000"/>
                </a:lnSpc>
              </a:pPr>
              <a:endParaRPr lang="en-US" sz="2000" dirty="0"/>
            </a:p>
            <a:p>
              <a:pPr>
                <a:lnSpc>
                  <a:spcPct val="100000"/>
                </a:lnSpc>
              </a:pPr>
              <a:r>
                <a:rPr lang="en-US" sz="2000" dirty="0"/>
                <a:t>Top 2 post codes : </a:t>
              </a:r>
              <a:br>
                <a:rPr lang="en-US" sz="2000" dirty="0"/>
              </a:br>
              <a:r>
                <a:rPr lang="en-US" sz="2000" dirty="0"/>
                <a:t>- LS99 9ZZ with 19 patients </a:t>
              </a:r>
            </a:p>
            <a:p>
              <a:pPr>
                <a:lnSpc>
                  <a:spcPct val="100000"/>
                </a:lnSpc>
              </a:pPr>
              <a:r>
                <a:rPr lang="en-US" sz="2000" dirty="0"/>
                <a:t>- LS16 5XV with 2 patients</a:t>
              </a:r>
            </a:p>
            <a:p>
              <a:pPr>
                <a:lnSpc>
                  <a:spcPct val="100000"/>
                </a:lnSpc>
              </a:pPr>
              <a:endParaRPr lang="en-US" sz="2000" dirty="0"/>
            </a:p>
            <a:p>
              <a:pPr>
                <a:lnSpc>
                  <a:spcPct val="100000"/>
                </a:lnSpc>
              </a:pPr>
              <a:r>
                <a:rPr lang="en-US" sz="2000" dirty="0"/>
                <a:t>Higher number of females (42%) for the study v/s males (10%). </a:t>
              </a:r>
            </a:p>
            <a:p>
              <a:pPr>
                <a:lnSpc>
                  <a:spcPct val="100000"/>
                </a:lnSpc>
              </a:pPr>
              <a:r>
                <a:rPr lang="en-US" sz="2000" dirty="0"/>
                <a:t> </a:t>
              </a:r>
              <a:endParaRPr lang="en-US" sz="1400" i="1" dirty="0"/>
            </a:p>
            <a:p>
              <a:pPr>
                <a:lnSpc>
                  <a:spcPct val="100000"/>
                </a:lnSpc>
              </a:pPr>
              <a:r>
                <a:rPr lang="en-US" sz="1400" i="1" dirty="0"/>
                <a:t>Note : Looking at patient names, we can classify the ‘</a:t>
              </a:r>
              <a:r>
                <a:rPr lang="en-US" sz="1400" i="1" dirty="0" err="1"/>
                <a:t>inderterminate</a:t>
              </a:r>
              <a:r>
                <a:rPr lang="en-US" sz="1400" i="1" dirty="0"/>
                <a:t>’ and ‘unknown’ fields to be indicative of gender (subject to consent and confirmation prior to classifying).</a:t>
              </a:r>
            </a:p>
          </p:txBody>
        </p:sp>
      </p:grp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A64A1E82-C2F4-859D-61E6-5E3376FABD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7539568"/>
              </p:ext>
            </p:extLst>
          </p:nvPr>
        </p:nvGraphicFramePr>
        <p:xfrm>
          <a:off x="7177508" y="472878"/>
          <a:ext cx="455676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A64A1E82-C2F4-859D-61E6-5E3376FABD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0647987"/>
              </p:ext>
            </p:extLst>
          </p:nvPr>
        </p:nvGraphicFramePr>
        <p:xfrm>
          <a:off x="7199304" y="3589218"/>
          <a:ext cx="455676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5900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7D97D42-A01D-BC41-A1DE-4E2766A4E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258F36-452C-D64A-A553-BEE4EAFE4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DE4786-7153-77C7-53E7-669EECA8E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039" y="1247775"/>
            <a:ext cx="3856418" cy="34496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/>
              <a:t>Thank you!</a:t>
            </a:r>
          </a:p>
        </p:txBody>
      </p:sp>
      <p:pic>
        <p:nvPicPr>
          <p:cNvPr id="7" name="Graphic 6" descr="Handshake">
            <a:extLst>
              <a:ext uri="{FF2B5EF4-FFF2-40B4-BE49-F238E27FC236}">
                <a16:creationId xmlns:a16="http://schemas.microsoft.com/office/drawing/2014/main" id="{5F968ECD-B6B8-40C5-9EA1-FFCBFF66A0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34657" y="1704805"/>
            <a:ext cx="3895343" cy="389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6796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InterweaveVTI">
  <a:themeElements>
    <a:clrScheme name="AnalogousFromLightSeedLeftStep">
      <a:dk1>
        <a:srgbClr val="000000"/>
      </a:dk1>
      <a:lt1>
        <a:srgbClr val="FFFFFF"/>
      </a:lt1>
      <a:dk2>
        <a:srgbClr val="243041"/>
      </a:dk2>
      <a:lt2>
        <a:srgbClr val="E8E8E2"/>
      </a:lt2>
      <a:accent1>
        <a:srgbClr val="9796C6"/>
      </a:accent1>
      <a:accent2>
        <a:srgbClr val="7F96BA"/>
      </a:accent2>
      <a:accent3>
        <a:srgbClr val="7DACB7"/>
      </a:accent3>
      <a:accent4>
        <a:srgbClr val="78AFA3"/>
      </a:accent4>
      <a:accent5>
        <a:srgbClr val="83AE92"/>
      </a:accent5>
      <a:accent6>
        <a:srgbClr val="7DB27A"/>
      </a:accent6>
      <a:hlink>
        <a:srgbClr val="848651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979</TotalTime>
  <Words>208</Words>
  <Application>Microsoft Macintosh PowerPoint</Application>
  <PresentationFormat>Widescreen</PresentationFormat>
  <Paragraphs>21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Neue Haas Grotesk Text Pro</vt:lpstr>
      <vt:lpstr>InterweaveVTI</vt:lpstr>
      <vt:lpstr>Data Analysis</vt:lpstr>
      <vt:lpstr>Medication Data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</dc:title>
  <dc:creator>Shaivik Thakar</dc:creator>
  <cp:lastModifiedBy>Shaivik Thakar</cp:lastModifiedBy>
  <cp:revision>10</cp:revision>
  <dcterms:created xsi:type="dcterms:W3CDTF">2024-02-04T00:49:43Z</dcterms:created>
  <dcterms:modified xsi:type="dcterms:W3CDTF">2024-02-04T21:46:42Z</dcterms:modified>
</cp:coreProperties>
</file>

<file path=docProps/thumbnail.jpeg>
</file>